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7"/>
  </p:notesMasterIdLst>
  <p:sldIdLst>
    <p:sldId id="256" r:id="rId2"/>
    <p:sldId id="266" r:id="rId3"/>
    <p:sldId id="268" r:id="rId4"/>
    <p:sldId id="265" r:id="rId5"/>
    <p:sldId id="269" r:id="rId6"/>
    <p:sldId id="260" r:id="rId7"/>
    <p:sldId id="258" r:id="rId8"/>
    <p:sldId id="290" r:id="rId9"/>
    <p:sldId id="264" r:id="rId10"/>
    <p:sldId id="276" r:id="rId11"/>
    <p:sldId id="271" r:id="rId12"/>
    <p:sldId id="277" r:id="rId13"/>
    <p:sldId id="278" r:id="rId14"/>
    <p:sldId id="291" r:id="rId15"/>
    <p:sldId id="280" r:id="rId16"/>
    <p:sldId id="285" r:id="rId17"/>
    <p:sldId id="288" r:id="rId18"/>
    <p:sldId id="281" r:id="rId19"/>
    <p:sldId id="289" r:id="rId20"/>
    <p:sldId id="284" r:id="rId21"/>
    <p:sldId id="282" r:id="rId22"/>
    <p:sldId id="283" r:id="rId23"/>
    <p:sldId id="287" r:id="rId24"/>
    <p:sldId id="286" r:id="rId25"/>
    <p:sldId id="29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54" autoAdjust="0"/>
    <p:restoredTop sz="97312" autoAdjust="0"/>
  </p:normalViewPr>
  <p:slideViewPr>
    <p:cSldViewPr>
      <p:cViewPr varScale="1">
        <p:scale>
          <a:sx n="70" d="100"/>
          <a:sy n="70" d="100"/>
        </p:scale>
        <p:origin x="1368" y="84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72" y="29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AA210-67B5-4813-9BB3-5E22CE419412}" type="datetimeFigureOut">
              <a:rPr lang="ru-RU" smtClean="0"/>
              <a:pPr/>
              <a:t>20.01.2016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B63C9-3891-4FDB-BE80-838D8D3442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075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B63C9-3891-4FDB-BE80-838D8D3442AF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537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B63C9-3891-4FDB-BE80-838D8D3442AF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636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72F9-10A3-4C50-93AD-7242E82EF4EC}" type="datetimeFigureOut">
              <a:rPr lang="ru-RU" smtClean="0"/>
              <a:pPr/>
              <a:t>20.01.2016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91308-49BB-4B0A-B280-E3B4A0748E3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72F9-10A3-4C50-93AD-7242E82EF4EC}" type="datetimeFigureOut">
              <a:rPr lang="ru-RU" smtClean="0"/>
              <a:pPr/>
              <a:t>20.01.2016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91308-49BB-4B0A-B280-E3B4A0748E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72F9-10A3-4C50-93AD-7242E82EF4EC}" type="datetimeFigureOut">
              <a:rPr lang="ru-RU" smtClean="0"/>
              <a:pPr/>
              <a:t>20.01.2016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91308-49BB-4B0A-B280-E3B4A0748E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72F9-10A3-4C50-93AD-7242E82EF4EC}" type="datetimeFigureOut">
              <a:rPr lang="ru-RU" smtClean="0"/>
              <a:pPr/>
              <a:t>20.01.2016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91308-49BB-4B0A-B280-E3B4A0748E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72F9-10A3-4C50-93AD-7242E82EF4EC}" type="datetimeFigureOut">
              <a:rPr lang="ru-RU" smtClean="0"/>
              <a:pPr/>
              <a:t>20.01.2016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5F91308-49BB-4B0A-B280-E3B4A0748E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72F9-10A3-4C50-93AD-7242E82EF4EC}" type="datetimeFigureOut">
              <a:rPr lang="ru-RU" smtClean="0"/>
              <a:pPr/>
              <a:t>20.01.2016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91308-49BB-4B0A-B280-E3B4A0748E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72F9-10A3-4C50-93AD-7242E82EF4EC}" type="datetimeFigureOut">
              <a:rPr lang="ru-RU" smtClean="0"/>
              <a:pPr/>
              <a:t>20.01.2016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91308-49BB-4B0A-B280-E3B4A0748E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72F9-10A3-4C50-93AD-7242E82EF4EC}" type="datetimeFigureOut">
              <a:rPr lang="ru-RU" smtClean="0"/>
              <a:pPr/>
              <a:t>20.01.2016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91308-49BB-4B0A-B280-E3B4A0748E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72F9-10A3-4C50-93AD-7242E82EF4EC}" type="datetimeFigureOut">
              <a:rPr lang="ru-RU" smtClean="0"/>
              <a:pPr/>
              <a:t>20.01.2016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91308-49BB-4B0A-B280-E3B4A0748E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72F9-10A3-4C50-93AD-7242E82EF4EC}" type="datetimeFigureOut">
              <a:rPr lang="ru-RU" smtClean="0"/>
              <a:pPr/>
              <a:t>20.01.2016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91308-49BB-4B0A-B280-E3B4A0748E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72F9-10A3-4C50-93AD-7242E82EF4EC}" type="datetimeFigureOut">
              <a:rPr lang="ru-RU" smtClean="0"/>
              <a:pPr/>
              <a:t>20.01.2016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91308-49BB-4B0A-B280-E3B4A0748E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A1B72F9-10A3-4C50-93AD-7242E82EF4EC}" type="datetimeFigureOut">
              <a:rPr lang="ru-RU" smtClean="0"/>
              <a:pPr/>
              <a:t>20.01.2016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5F91308-49BB-4B0A-B280-E3B4A0748E3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22\Desktop\Frederik_SHopen_klassicheskaya_muzyka_(vmusice.net)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22\Desktop\Frederik_SHopen_klassicheskaya_muzyka_(vmusice.net).mp3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0"/>
            <a:ext cx="7793308" cy="184308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Отделение Реабилитации молодых инвалидов.</a:t>
            </a:r>
            <a:endParaRPr lang="ru-RU" dirty="0"/>
          </a:p>
        </p:txBody>
      </p:sp>
      <p:pic>
        <p:nvPicPr>
          <p:cNvPr id="3" name="Рисунок 2" descr="сот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928802"/>
            <a:ext cx="6601936" cy="4929198"/>
          </a:xfrm>
          <a:prstGeom prst="rect">
            <a:avLst/>
          </a:prstGeom>
        </p:spPr>
      </p:pic>
      <p:pic>
        <p:nvPicPr>
          <p:cNvPr id="6" name="Frederik_SHopen_klassicheskaya_muzyka_(vmusice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7429520" y="200024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SAM_47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6248" y="0"/>
            <a:ext cx="4857752" cy="3643314"/>
          </a:xfrm>
        </p:spPr>
      </p:pic>
      <p:pic>
        <p:nvPicPr>
          <p:cNvPr id="9" name="Рисунок 8" descr="SAM_47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3214686"/>
            <a:ext cx="4857752" cy="36433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8596" y="500042"/>
            <a:ext cx="37458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FFFF"/>
                </a:solidFill>
              </a:rPr>
              <a:t>Кружок вышивания.</a:t>
            </a:r>
          </a:p>
          <a:p>
            <a:r>
              <a:rPr lang="ru-RU" sz="3200" dirty="0" smtClean="0">
                <a:solidFill>
                  <a:srgbClr val="FFFFFF"/>
                </a:solidFill>
              </a:rPr>
              <a:t>Воспитатель</a:t>
            </a:r>
          </a:p>
          <a:p>
            <a:r>
              <a:rPr lang="ru-RU" sz="3200" dirty="0" smtClean="0">
                <a:solidFill>
                  <a:srgbClr val="FFFFFF"/>
                </a:solidFill>
              </a:rPr>
              <a:t>Бесшабашных Н.А.</a:t>
            </a:r>
            <a:endParaRPr lang="ru-RU" sz="3200" dirty="0">
              <a:solidFill>
                <a:srgbClr val="FFFFFF"/>
              </a:solidFill>
            </a:endParaRPr>
          </a:p>
        </p:txBody>
      </p:sp>
      <p:pic>
        <p:nvPicPr>
          <p:cNvPr id="5" name="Рисунок 4" descr="SAM_47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161107"/>
            <a:ext cx="4286248" cy="3696893"/>
          </a:xfrm>
          <a:prstGeom prst="rect">
            <a:avLst/>
          </a:prstGeom>
        </p:spPr>
      </p:pic>
    </p:spTree>
  </p:cSld>
  <p:clrMapOvr>
    <a:masterClrMapping/>
  </p:clrMapOvr>
  <p:transition spd="slow" advClick="0" advTm="25000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AM_39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0"/>
            <a:ext cx="4572000" cy="3357562"/>
          </a:xfrm>
        </p:spPr>
      </p:pic>
      <p:pic>
        <p:nvPicPr>
          <p:cNvPr id="5" name="Рисунок 4" descr="SAM_39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1999" y="3357562"/>
            <a:ext cx="4572000" cy="35004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FFFF"/>
                </a:solidFill>
              </a:rPr>
              <a:t>Кружок  кройки и шитья.</a:t>
            </a:r>
          </a:p>
          <a:p>
            <a:r>
              <a:rPr lang="ru-RU" sz="3200" dirty="0" smtClean="0">
                <a:solidFill>
                  <a:srgbClr val="FFFFFF"/>
                </a:solidFill>
              </a:rPr>
              <a:t>Инструктор по трудотерапии  </a:t>
            </a:r>
            <a:r>
              <a:rPr lang="ru-RU" sz="3200" dirty="0" err="1" smtClean="0">
                <a:solidFill>
                  <a:srgbClr val="FFFFFF"/>
                </a:solidFill>
              </a:rPr>
              <a:t>Дацко</a:t>
            </a:r>
            <a:r>
              <a:rPr lang="ru-RU" sz="3200" dirty="0" smtClean="0">
                <a:solidFill>
                  <a:srgbClr val="FFFFFF"/>
                </a:solidFill>
              </a:rPr>
              <a:t> С.В</a:t>
            </a:r>
            <a:endParaRPr lang="ru-RU" sz="3200" dirty="0">
              <a:solidFill>
                <a:srgbClr val="FFFFFF"/>
              </a:solidFill>
            </a:endParaRPr>
          </a:p>
        </p:txBody>
      </p:sp>
      <p:pic>
        <p:nvPicPr>
          <p:cNvPr id="7" name="Рисунок 6" descr="SAM_39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357563"/>
            <a:ext cx="4667249" cy="3500437"/>
          </a:xfrm>
          <a:prstGeom prst="rect">
            <a:avLst/>
          </a:prstGeom>
        </p:spPr>
      </p:pic>
    </p:spTree>
  </p:cSld>
  <p:clrMapOvr>
    <a:masterClrMapping/>
  </p:clrMapOvr>
  <p:transition spd="slow" advClick="0" advTm="25000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AM_473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286247" y="0"/>
            <a:ext cx="4857753" cy="3571876"/>
          </a:xfrm>
        </p:spPr>
      </p:pic>
      <p:pic>
        <p:nvPicPr>
          <p:cNvPr id="5" name="Рисунок 4" descr="SAM_47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3571876"/>
            <a:ext cx="4857752" cy="3286124"/>
          </a:xfrm>
          <a:prstGeom prst="rect">
            <a:avLst/>
          </a:prstGeom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714356"/>
            <a:ext cx="421481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</a:b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720" y="0"/>
            <a:ext cx="33575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FFFF"/>
                </a:solidFill>
              </a:rPr>
              <a:t>Кружок  </a:t>
            </a:r>
            <a:r>
              <a:rPr lang="ru-RU" sz="3200" dirty="0" err="1" smtClean="0">
                <a:solidFill>
                  <a:srgbClr val="FFFFFF"/>
                </a:solidFill>
              </a:rPr>
              <a:t>бисероплитения</a:t>
            </a:r>
            <a:r>
              <a:rPr lang="ru-RU" sz="3200" dirty="0" smtClean="0">
                <a:solidFill>
                  <a:srgbClr val="FFFFFF"/>
                </a:solidFill>
              </a:rPr>
              <a:t> Психолог Матвеева  О.А.</a:t>
            </a:r>
            <a:endParaRPr lang="ru-RU" sz="3200" dirty="0">
              <a:solidFill>
                <a:srgbClr val="FFFFFF"/>
              </a:solidFill>
            </a:endParaRPr>
          </a:p>
        </p:txBody>
      </p:sp>
      <p:pic>
        <p:nvPicPr>
          <p:cNvPr id="9" name="Рисунок 8" descr="SAM_47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857496"/>
            <a:ext cx="4293937" cy="4000504"/>
          </a:xfrm>
          <a:prstGeom prst="rect">
            <a:avLst/>
          </a:prstGeom>
        </p:spPr>
      </p:pic>
      <p:pic>
        <p:nvPicPr>
          <p:cNvPr id="7" name="Frederik_SHopen_klassicheskaya_muzyka_(vmusice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2500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FFFFFF"/>
                </a:solidFill>
              </a:rPr>
              <a:t>Кружок  Умелые  ручки.</a:t>
            </a:r>
          </a:p>
          <a:p>
            <a:pPr>
              <a:buNone/>
            </a:pPr>
            <a:r>
              <a:rPr lang="ru-RU" dirty="0" smtClean="0">
                <a:solidFill>
                  <a:srgbClr val="FFFFFF"/>
                </a:solidFill>
              </a:rPr>
              <a:t>Воспитатель  Белякова Т.В.</a:t>
            </a:r>
          </a:p>
          <a:p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" name="Рисунок 3" descr="SAM_47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9124" y="0"/>
            <a:ext cx="4714876" cy="3536157"/>
          </a:xfrm>
          <a:prstGeom prst="rect">
            <a:avLst/>
          </a:prstGeom>
        </p:spPr>
      </p:pic>
      <p:pic>
        <p:nvPicPr>
          <p:cNvPr id="5" name="Рисунок 4" descr="SAM_47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81499" y="3286124"/>
            <a:ext cx="4762500" cy="3571875"/>
          </a:xfrm>
          <a:prstGeom prst="rect">
            <a:avLst/>
          </a:prstGeom>
        </p:spPr>
      </p:pic>
      <p:pic>
        <p:nvPicPr>
          <p:cNvPr id="7" name="Рисунок 6" descr="SAM_47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3286124"/>
            <a:ext cx="4762500" cy="3571875"/>
          </a:xfrm>
          <a:prstGeom prst="rect">
            <a:avLst/>
          </a:prstGeom>
        </p:spPr>
      </p:pic>
    </p:spTree>
  </p:cSld>
  <p:clrMapOvr>
    <a:masterClrMapping/>
  </p:clrMapOvr>
  <p:transition spd="slow" advClick="0" advTm="25000">
    <p:strips dir="l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715148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FFFFFF"/>
                </a:solidFill>
              </a:rPr>
              <a:t>Кружок  Оригами</a:t>
            </a:r>
          </a:p>
          <a:p>
            <a:pPr>
              <a:buNone/>
            </a:pPr>
            <a:r>
              <a:rPr lang="ru-RU" dirty="0" smtClean="0">
                <a:solidFill>
                  <a:srgbClr val="FFFFFF"/>
                </a:solidFill>
              </a:rPr>
              <a:t>Воспитатель  Саяпина Е.А.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" name="Рисунок 3" descr="SAM_47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951104"/>
            <a:ext cx="4214810" cy="3906896"/>
          </a:xfrm>
          <a:prstGeom prst="rect">
            <a:avLst/>
          </a:prstGeom>
        </p:spPr>
      </p:pic>
      <p:pic>
        <p:nvPicPr>
          <p:cNvPr id="5" name="Рисунок 4" descr="SAM_47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5952" y="3429000"/>
            <a:ext cx="5218048" cy="3429000"/>
          </a:xfrm>
          <a:prstGeom prst="rect">
            <a:avLst/>
          </a:prstGeom>
        </p:spPr>
      </p:pic>
      <p:pic>
        <p:nvPicPr>
          <p:cNvPr id="6" name="Рисунок 5" descr="SAM_47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7686" y="0"/>
            <a:ext cx="4786313" cy="3589734"/>
          </a:xfrm>
          <a:prstGeom prst="rect">
            <a:avLst/>
          </a:prstGeom>
        </p:spPr>
      </p:pic>
    </p:spTree>
  </p:cSld>
  <p:clrMapOvr>
    <a:masterClrMapping/>
  </p:clrMapOvr>
  <p:transition spd="slow" advClick="0" advTm="25000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8892480" cy="6858000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>
                <a:solidFill>
                  <a:srgbClr val="FFFFFF"/>
                </a:solidFill>
              </a:rPr>
              <a:t>Основная цель трудотерапии – восстановление и развитие нарушенных функций, формирование компенсаторных навыков по самообслуживанию, ведение домашнего хозяйства, рукоделия, выполнение трудовых операций </a:t>
            </a:r>
          </a:p>
          <a:p>
            <a:pPr algn="just"/>
            <a:r>
              <a:rPr lang="ru-RU" sz="2000" dirty="0" smtClean="0">
                <a:solidFill>
                  <a:srgbClr val="FFFFFF"/>
                </a:solidFill>
              </a:rPr>
              <a:t>Трудовая терапия приобретает особое значение для реабилитации психически больных с выраженными психическими расстройствами, которые надолго изолируются от общества и близких. Трудовая терапия позволяет организовать совместную деятельность, облегчая при этом взаимоотношения между людьми, снимая состояние напряженности и беспокойства.</a:t>
            </a:r>
          </a:p>
        </p:txBody>
      </p:sp>
      <p:pic>
        <p:nvPicPr>
          <p:cNvPr id="5" name="Рисунок 4" descr="SAM_42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86182" y="3571876"/>
            <a:ext cx="5357818" cy="3286124"/>
          </a:xfrm>
          <a:prstGeom prst="rect">
            <a:avLst/>
          </a:prstGeom>
        </p:spPr>
      </p:pic>
      <p:pic>
        <p:nvPicPr>
          <p:cNvPr id="7" name="Рисунок 6" descr="SAM_42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71876"/>
            <a:ext cx="3857620" cy="3286124"/>
          </a:xfrm>
          <a:prstGeom prst="rect">
            <a:avLst/>
          </a:prstGeom>
        </p:spPr>
      </p:pic>
    </p:spTree>
  </p:cSld>
  <p:clrMapOvr>
    <a:masterClrMapping/>
  </p:clrMapOvr>
  <p:transition spd="slow" advClick="0" advTm="25000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ru-RU" dirty="0" smtClean="0"/>
              <a:t>Акция «Чистый берег»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928670"/>
            <a:ext cx="8786842" cy="1928826"/>
          </a:xfrm>
        </p:spPr>
        <p:txBody>
          <a:bodyPr/>
          <a:lstStyle/>
          <a:p>
            <a:r>
              <a:rPr lang="ru-RU" dirty="0" smtClean="0">
                <a:solidFill>
                  <a:srgbClr val="FFFFFF"/>
                </a:solidFill>
              </a:rPr>
              <a:t> Отделение </a:t>
            </a:r>
            <a:r>
              <a:rPr lang="ru-RU" dirty="0" smtClean="0">
                <a:solidFill>
                  <a:srgbClr val="FFFFFF"/>
                </a:solidFill>
              </a:rPr>
              <a:t>реабилитации </a:t>
            </a:r>
            <a:r>
              <a:rPr lang="ru-RU" dirty="0" smtClean="0">
                <a:solidFill>
                  <a:srgbClr val="FFFFFF"/>
                </a:solidFill>
              </a:rPr>
              <a:t>принимает </a:t>
            </a:r>
            <a:r>
              <a:rPr lang="ru-RU" dirty="0" smtClean="0">
                <a:solidFill>
                  <a:srgbClr val="FFFFFF"/>
                </a:solidFill>
              </a:rPr>
              <a:t>участие в акции «Чистый берег», проживающие </a:t>
            </a:r>
            <a:r>
              <a:rPr lang="ru-RU" dirty="0" smtClean="0">
                <a:solidFill>
                  <a:srgbClr val="FFFFFF"/>
                </a:solidFill>
              </a:rPr>
              <a:t>ежемесячно убирают </a:t>
            </a:r>
            <a:r>
              <a:rPr lang="ru-RU" dirty="0" smtClean="0">
                <a:solidFill>
                  <a:srgbClr val="FFFFFF"/>
                </a:solidFill>
              </a:rPr>
              <a:t>берег от  мусора. 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" name="Рисунок 3" descr="бл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858612"/>
            <a:ext cx="4857752" cy="4000504"/>
          </a:xfrm>
          <a:prstGeom prst="rect">
            <a:avLst/>
          </a:prstGeom>
        </p:spPr>
      </p:pic>
      <p:pic>
        <p:nvPicPr>
          <p:cNvPr id="5" name="Рисунок 4" descr="бла бл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1250" y="2857496"/>
            <a:ext cx="4286248" cy="4000504"/>
          </a:xfrm>
          <a:prstGeom prst="rect">
            <a:avLst/>
          </a:prstGeom>
        </p:spPr>
      </p:pic>
    </p:spTree>
  </p:cSld>
  <p:clrMapOvr>
    <a:masterClrMapping/>
  </p:clrMapOvr>
  <p:transition spd="slow" advClick="0" advTm="25000">
    <p:checke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229600" cy="1143000"/>
          </a:xfrm>
        </p:spPr>
        <p:txBody>
          <a:bodyPr/>
          <a:lstStyle/>
          <a:p>
            <a:r>
              <a:rPr lang="ru-RU" dirty="0" smtClean="0"/>
              <a:t>Ремонт  отделения.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000108"/>
            <a:ext cx="8229600" cy="4709160"/>
          </a:xfrm>
        </p:spPr>
        <p:txBody>
          <a:bodyPr/>
          <a:lstStyle/>
          <a:p>
            <a:r>
              <a:rPr lang="ru-RU" dirty="0" smtClean="0">
                <a:solidFill>
                  <a:srgbClr val="FFFFFF"/>
                </a:solidFill>
              </a:rPr>
              <a:t>С силами  сотрудников и с участием проживающих на территории и в здании отделения прошел ремонт. Ребята приняли активное участие и помогали  во всем, также и материально.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" name="Рисунок 3" descr="SAM_45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286125"/>
            <a:ext cx="4357686" cy="3571876"/>
          </a:xfrm>
          <a:prstGeom prst="rect">
            <a:avLst/>
          </a:prstGeom>
        </p:spPr>
      </p:pic>
      <p:pic>
        <p:nvPicPr>
          <p:cNvPr id="5" name="Рисунок 4" descr="SAM_44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3286124"/>
            <a:ext cx="4786314" cy="3571876"/>
          </a:xfrm>
          <a:prstGeom prst="rect">
            <a:avLst/>
          </a:prstGeom>
        </p:spPr>
      </p:pic>
    </p:spTree>
  </p:cSld>
  <p:clrMapOvr>
    <a:masterClrMapping/>
  </p:clrMapOvr>
  <p:transition spd="slow" advClick="0" advTm="25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642918"/>
            <a:ext cx="8280920" cy="559439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>
                <a:solidFill>
                  <a:srgbClr val="FFFFFF"/>
                </a:solidFill>
              </a:rPr>
              <a:t>    Спортивные занятия не только способствуют восстановлению двигательной активности, они являются мощным социально-психологическим фактором, который расширяет социальный опыт, насыщает жизнь эмоциональным содержанием, воспитывает волю к победе .</a:t>
            </a:r>
          </a:p>
          <a:p>
            <a:pPr algn="just"/>
            <a:r>
              <a:rPr lang="ru-RU" dirty="0" smtClean="0"/>
              <a:t> </a:t>
            </a:r>
            <a:r>
              <a:rPr lang="ru-RU" dirty="0" smtClean="0">
                <a:solidFill>
                  <a:srgbClr val="FFFFFF"/>
                </a:solidFill>
              </a:rPr>
              <a:t>Наши проживающие  участвуют в культурно массовых мероприятиях как в детском отделении, так и в отделении реабилитации, в спортивных мероприятиях - шашки, шахматы, мини-футбол, легкая атлетика. Посещают сельскую библиотеку.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-10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1"/>
                </a:solidFill>
              </a:rPr>
              <a:t>Культурно-массовые мероприятия</a:t>
            </a:r>
            <a:endParaRPr lang="ru-RU" sz="4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slow" advClick="0" advTm="25000">
    <p:comb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ru-RU" dirty="0" smtClean="0"/>
              <a:t>Посещение библиотеки.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928670"/>
            <a:ext cx="8229600" cy="4709160"/>
          </a:xfrm>
        </p:spPr>
        <p:txBody>
          <a:bodyPr/>
          <a:lstStyle/>
          <a:p>
            <a:r>
              <a:rPr lang="ru-RU" dirty="0" smtClean="0">
                <a:solidFill>
                  <a:srgbClr val="FFFFFF"/>
                </a:solidFill>
              </a:rPr>
              <a:t>Молодые  инвалиды часто посещают сельскую библиотеку, где хозяева очень рады нам, всегда помогут ребятам в выборе книг или журналов для чтения.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" name="Рисунок 3" descr="SAM_47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2928934"/>
            <a:ext cx="4572000" cy="3929066"/>
          </a:xfrm>
          <a:prstGeom prst="rect">
            <a:avLst/>
          </a:prstGeom>
        </p:spPr>
      </p:pic>
      <p:pic>
        <p:nvPicPr>
          <p:cNvPr id="5" name="Рисунок 4" descr="SAM_47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857496"/>
            <a:ext cx="4572000" cy="4000504"/>
          </a:xfrm>
          <a:prstGeom prst="rect">
            <a:avLst/>
          </a:prstGeom>
        </p:spPr>
      </p:pic>
    </p:spTree>
  </p:cSld>
  <p:clrMapOvr>
    <a:masterClrMapping/>
  </p:clrMapOvr>
  <p:transition spd="slow" advClick="0" advTm="25000">
    <p:split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6632"/>
            <a:ext cx="8604448" cy="6741368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dirty="0" smtClean="0">
                <a:solidFill>
                  <a:srgbClr val="FFFFFF"/>
                </a:solidFill>
              </a:rPr>
              <a:t>         В </a:t>
            </a:r>
            <a:r>
              <a:rPr lang="ru-RU" dirty="0" smtClean="0">
                <a:solidFill>
                  <a:srgbClr val="FFFFFF"/>
                </a:solidFill>
              </a:rPr>
              <a:t>январе </a:t>
            </a:r>
            <a:r>
              <a:rPr lang="ru-RU" dirty="0" smtClean="0">
                <a:solidFill>
                  <a:srgbClr val="FFFFFF"/>
                </a:solidFill>
              </a:rPr>
              <a:t>2014 года </a:t>
            </a:r>
            <a:r>
              <a:rPr lang="ru-RU" dirty="0" smtClean="0">
                <a:solidFill>
                  <a:srgbClr val="FFFFFF"/>
                </a:solidFill>
              </a:rPr>
              <a:t>было открыто отделение реабилитации молодых инвалидов. Первый заезд молодых инвалидов был в апреле. Отделение смешанного типа, в нем </a:t>
            </a:r>
            <a:r>
              <a:rPr lang="ru-RU" dirty="0" smtClean="0">
                <a:solidFill>
                  <a:srgbClr val="FFFFFF"/>
                </a:solidFill>
              </a:rPr>
              <a:t>проживает 17 </a:t>
            </a:r>
            <a:r>
              <a:rPr lang="ru-RU" dirty="0" smtClean="0">
                <a:solidFill>
                  <a:srgbClr val="FFFFFF"/>
                </a:solidFill>
              </a:rPr>
              <a:t>девушек и  41 парень.</a:t>
            </a:r>
          </a:p>
          <a:p>
            <a:pPr algn="just"/>
            <a:r>
              <a:rPr lang="ru-RU" dirty="0" smtClean="0">
                <a:solidFill>
                  <a:srgbClr val="FFFFFF"/>
                </a:solidFill>
              </a:rPr>
              <a:t> </a:t>
            </a:r>
            <a:r>
              <a:rPr lang="ru-RU" dirty="0" smtClean="0">
                <a:solidFill>
                  <a:srgbClr val="FFFFFF"/>
                </a:solidFill>
              </a:rPr>
              <a:t>      Отделение </a:t>
            </a:r>
            <a:r>
              <a:rPr lang="ru-RU" dirty="0" smtClean="0">
                <a:solidFill>
                  <a:srgbClr val="FFFFFF"/>
                </a:solidFill>
              </a:rPr>
              <a:t>реабилитации обслуживает высоко квалифицированный медицинский персонал: врач общей практики, психиатр, невролог, стоматолог, средний медицинский персонал и младший медицинский персонал.</a:t>
            </a:r>
          </a:p>
          <a:p>
            <a:pPr algn="just"/>
            <a:r>
              <a:rPr lang="ru-RU" dirty="0" smtClean="0">
                <a:solidFill>
                  <a:srgbClr val="FFFFFF"/>
                </a:solidFill>
              </a:rPr>
              <a:t>         В </a:t>
            </a:r>
            <a:r>
              <a:rPr lang="ru-RU" dirty="0" smtClean="0">
                <a:solidFill>
                  <a:srgbClr val="FFFFFF"/>
                </a:solidFill>
              </a:rPr>
              <a:t>соответствии с основными задачами отделение реабилитации осуществляет: </a:t>
            </a:r>
          </a:p>
          <a:p>
            <a:pPr algn="just"/>
            <a:r>
              <a:rPr lang="ru-RU" dirty="0" smtClean="0">
                <a:solidFill>
                  <a:srgbClr val="FFFFFF"/>
                </a:solidFill>
              </a:rPr>
              <a:t>-бытовое устройство, обеспечивая поступивших благоустроенным  жильем, инвентарем и мебелью, постельными принадлежностями, одеждой и обувью;</a:t>
            </a:r>
          </a:p>
          <a:p>
            <a:pPr algn="just"/>
            <a:r>
              <a:rPr lang="ru-RU" dirty="0" smtClean="0">
                <a:solidFill>
                  <a:srgbClr val="FFFFFF"/>
                </a:solidFill>
              </a:rPr>
              <a:t>-организацию питания с учетом возраста и состояния здоровья.</a:t>
            </a:r>
          </a:p>
          <a:p>
            <a:pPr algn="just"/>
            <a:r>
              <a:rPr lang="ru-RU" dirty="0" smtClean="0">
                <a:solidFill>
                  <a:srgbClr val="FFFFFF"/>
                </a:solidFill>
              </a:rPr>
              <a:t>-диспанцаризацию и лечение инвалидов, организацию консультативной медицинской помощи, а также госпитализацию нуждающихся в лечебных учреждениях.</a:t>
            </a:r>
          </a:p>
        </p:txBody>
      </p:sp>
    </p:spTree>
  </p:cSld>
  <p:clrMapOvr>
    <a:masterClrMapping/>
  </p:clrMapOvr>
  <p:transition spd="slow" advTm="60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229600" cy="1143000"/>
          </a:xfrm>
        </p:spPr>
        <p:txBody>
          <a:bodyPr/>
          <a:lstStyle/>
          <a:p>
            <a:r>
              <a:rPr lang="ru-RU" sz="4000" dirty="0" smtClean="0"/>
              <a:t>Духовное развитие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 descr="DSCN28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3286124"/>
            <a:ext cx="4643438" cy="357187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928670"/>
            <a:ext cx="6858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FFFF"/>
                </a:solidFill>
              </a:rPr>
              <a:t>Большой духовной поддержкой для проживающих является участие в их жизни священнослужителей. Они – частые гости в нашем доме. Кроме обрядов, служб они проводят общие и индивидуальные беседы с проживающими, предупреждают их о пагубности вредных привычек, безделья, лени.    </a:t>
            </a:r>
          </a:p>
        </p:txBody>
      </p:sp>
      <p:pic>
        <p:nvPicPr>
          <p:cNvPr id="1026" name="Picture 2" descr="C:\Users\22\Desktop\DSCN28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86125"/>
            <a:ext cx="4500562" cy="357187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5000"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8229600" cy="1143000"/>
          </a:xfrm>
        </p:spPr>
        <p:txBody>
          <a:bodyPr/>
          <a:lstStyle/>
          <a:p>
            <a:r>
              <a:rPr lang="ru-RU" dirty="0" smtClean="0"/>
              <a:t>Наши таланты.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785794"/>
            <a:ext cx="8692428" cy="271464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>
                <a:solidFill>
                  <a:srgbClr val="FFFFFF"/>
                </a:solidFill>
              </a:rPr>
              <a:t>       </a:t>
            </a:r>
            <a:r>
              <a:rPr lang="ru-RU" dirty="0" err="1" smtClean="0">
                <a:solidFill>
                  <a:srgbClr val="FFFFFF"/>
                </a:solidFill>
              </a:rPr>
              <a:t>Аксаненко</a:t>
            </a:r>
            <a:r>
              <a:rPr lang="ru-RU" dirty="0" smtClean="0">
                <a:solidFill>
                  <a:srgbClr val="FFFFFF"/>
                </a:solidFill>
              </a:rPr>
              <a:t> </a:t>
            </a:r>
            <a:r>
              <a:rPr lang="ru-RU" dirty="0" smtClean="0">
                <a:solidFill>
                  <a:srgbClr val="FFFFFF"/>
                </a:solidFill>
              </a:rPr>
              <a:t>Алексей прекрасно сочиняет стихи на разные темы на наших праздниках </a:t>
            </a:r>
            <a:r>
              <a:rPr lang="ru-RU" dirty="0" smtClean="0">
                <a:solidFill>
                  <a:srgbClr val="FFFFFF"/>
                </a:solidFill>
              </a:rPr>
              <a:t>он принимает </a:t>
            </a:r>
            <a:r>
              <a:rPr lang="ru-RU" dirty="0" smtClean="0">
                <a:solidFill>
                  <a:srgbClr val="FFFFFF"/>
                </a:solidFill>
              </a:rPr>
              <a:t>активное участие. </a:t>
            </a:r>
            <a:endParaRPr lang="ru-RU" dirty="0" smtClean="0">
              <a:solidFill>
                <a:srgbClr val="FFFFFF"/>
              </a:solidFill>
            </a:endParaRPr>
          </a:p>
          <a:p>
            <a:pPr>
              <a:buNone/>
            </a:pP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smtClean="0">
                <a:solidFill>
                  <a:srgbClr val="FFFFFF"/>
                </a:solidFill>
              </a:rPr>
              <a:t>      </a:t>
            </a:r>
            <a:r>
              <a:rPr lang="ru-RU" dirty="0" smtClean="0">
                <a:solidFill>
                  <a:srgbClr val="FFFFFF"/>
                </a:solidFill>
              </a:rPr>
              <a:t>Соломенник </a:t>
            </a:r>
            <a:r>
              <a:rPr lang="ru-RU" dirty="0" smtClean="0">
                <a:solidFill>
                  <a:srgbClr val="FFFFFF"/>
                </a:solidFill>
              </a:rPr>
              <a:t>Александр  делает разные поделки из  бросового материала. Мы желаем нашим ребятам  в дальнейшем больших успехов. 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" name="Рисунок 3" descr="соломени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00438"/>
            <a:ext cx="4476749" cy="3357562"/>
          </a:xfrm>
          <a:prstGeom prst="rect">
            <a:avLst/>
          </a:prstGeom>
        </p:spPr>
      </p:pic>
      <p:pic>
        <p:nvPicPr>
          <p:cNvPr id="5" name="Рисунок 4" descr="SAM_47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76749" y="3500438"/>
            <a:ext cx="4643438" cy="3357561"/>
          </a:xfrm>
          <a:prstGeom prst="rect">
            <a:avLst/>
          </a:prstGeom>
        </p:spPr>
      </p:pic>
    </p:spTree>
  </p:cSld>
  <p:clrMapOvr>
    <a:masterClrMapping/>
  </p:clrMapOvr>
  <p:transition spd="slow" advClick="0" advTm="25000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57214"/>
            <a:ext cx="8964488" cy="1417638"/>
          </a:xfrm>
        </p:spPr>
        <p:txBody>
          <a:bodyPr/>
          <a:lstStyle/>
          <a:p>
            <a:r>
              <a:rPr lang="ru-RU" dirty="0" smtClean="0"/>
              <a:t>        Досуг </a:t>
            </a:r>
            <a:r>
              <a:rPr lang="ru-RU" dirty="0" smtClean="0"/>
              <a:t>отделения.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42918"/>
            <a:ext cx="8686800" cy="5666442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FFFFFF"/>
                </a:solidFill>
              </a:rPr>
              <a:t>          Наши </a:t>
            </a:r>
            <a:r>
              <a:rPr lang="ru-RU" dirty="0" smtClean="0">
                <a:solidFill>
                  <a:srgbClr val="FFFFFF"/>
                </a:solidFill>
              </a:rPr>
              <a:t>ребята съездили отдыхать в Архыз, им там очень понравилось. Проживающие привезли много сувениров, отдыхом они остались довольны.</a:t>
            </a:r>
          </a:p>
        </p:txBody>
      </p:sp>
      <p:pic>
        <p:nvPicPr>
          <p:cNvPr id="4" name="Рисунок 3" descr="IMG_00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081588"/>
            <a:ext cx="7859216" cy="4659780"/>
          </a:xfrm>
          <a:prstGeom prst="rect">
            <a:avLst/>
          </a:prstGeom>
        </p:spPr>
      </p:pic>
    </p:spTree>
  </p:cSld>
  <p:clrMapOvr>
    <a:masterClrMapping/>
  </p:clrMapOvr>
  <p:transition spd="slow" advClick="0" advTm="25000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AM_42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2000" cy="3429000"/>
          </a:xfrm>
        </p:spPr>
      </p:pic>
      <p:pic>
        <p:nvPicPr>
          <p:cNvPr id="5" name="Рисунок 4" descr="SAM_44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00562" y="0"/>
            <a:ext cx="46434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rgbClr val="FFFFFF"/>
                </a:solidFill>
              </a:rPr>
              <a:t>   В </a:t>
            </a:r>
            <a:r>
              <a:rPr lang="ru-RU" sz="2400" dirty="0" smtClean="0">
                <a:solidFill>
                  <a:srgbClr val="FFFFFF"/>
                </a:solidFill>
              </a:rPr>
              <a:t>отделении </a:t>
            </a:r>
            <a:r>
              <a:rPr lang="ru-RU" sz="2400" dirty="0" smtClean="0">
                <a:solidFill>
                  <a:srgbClr val="FFFFFF"/>
                </a:solidFill>
              </a:rPr>
              <a:t>проходят «Дни здоровья», </a:t>
            </a:r>
            <a:r>
              <a:rPr lang="ru-RU" sz="2400" dirty="0">
                <a:solidFill>
                  <a:srgbClr val="FFFFFF"/>
                </a:solidFill>
              </a:rPr>
              <a:t>ребята </a:t>
            </a:r>
            <a:r>
              <a:rPr lang="ru-RU" sz="2400" dirty="0" smtClean="0">
                <a:solidFill>
                  <a:srgbClr val="FFFFFF"/>
                </a:solidFill>
              </a:rPr>
              <a:t>играют  </a:t>
            </a:r>
            <a:r>
              <a:rPr lang="ru-RU" sz="2400" dirty="0">
                <a:solidFill>
                  <a:srgbClr val="FFFFFF"/>
                </a:solidFill>
              </a:rPr>
              <a:t>в спортивные игры, </a:t>
            </a:r>
            <a:r>
              <a:rPr lang="ru-RU" sz="2400" dirty="0" smtClean="0">
                <a:solidFill>
                  <a:srgbClr val="FFFFFF"/>
                </a:solidFill>
              </a:rPr>
              <a:t>купаются. Воспитателями </a:t>
            </a:r>
            <a:r>
              <a:rPr lang="ru-RU" sz="2400" dirty="0" smtClean="0">
                <a:solidFill>
                  <a:srgbClr val="FFFFFF"/>
                </a:solidFill>
              </a:rPr>
              <a:t>организуются  </a:t>
            </a:r>
            <a:r>
              <a:rPr lang="ru-RU" sz="2400" dirty="0" smtClean="0">
                <a:solidFill>
                  <a:srgbClr val="FFFFFF"/>
                </a:solidFill>
              </a:rPr>
              <a:t>пикники  на  природе, где ребята  </a:t>
            </a:r>
            <a:r>
              <a:rPr lang="ru-RU" sz="2400" dirty="0" smtClean="0">
                <a:solidFill>
                  <a:srgbClr val="FFFFFF"/>
                </a:solidFill>
              </a:rPr>
              <a:t>жарят  картофель, шашлыки.</a:t>
            </a:r>
            <a:endParaRPr lang="ru-RU" sz="2400" dirty="0" smtClean="0">
              <a:solidFill>
                <a:srgbClr val="FFFFFF"/>
              </a:solidFill>
            </a:endParaRPr>
          </a:p>
          <a:p>
            <a:pPr algn="just"/>
            <a:r>
              <a:rPr lang="ru-RU" sz="2400" dirty="0" smtClean="0">
                <a:solidFill>
                  <a:srgbClr val="FFFFFF"/>
                </a:solidFill>
              </a:rPr>
              <a:t> </a:t>
            </a:r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9" name="Рисунок 8" descr="SAM_44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937" y="3429000"/>
            <a:ext cx="4643438" cy="3377045"/>
          </a:xfrm>
          <a:prstGeom prst="rect">
            <a:avLst/>
          </a:prstGeom>
        </p:spPr>
      </p:pic>
    </p:spTree>
  </p:cSld>
  <p:clrMapOvr>
    <a:masterClrMapping/>
  </p:clrMapOvr>
  <p:transition spd="slow" advClick="0" advTm="25000">
    <p:strips dir="l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dirty="0" smtClean="0"/>
              <a:t>Медицинская реабилитация.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928670"/>
            <a:ext cx="8229600" cy="1428758"/>
          </a:xfrm>
        </p:spPr>
        <p:txBody>
          <a:bodyPr/>
          <a:lstStyle/>
          <a:p>
            <a:r>
              <a:rPr lang="ru-RU" dirty="0" smtClean="0">
                <a:solidFill>
                  <a:srgbClr val="FFFFFF"/>
                </a:solidFill>
              </a:rPr>
              <a:t>    Медицинские работники отделения </a:t>
            </a:r>
            <a:r>
              <a:rPr lang="ru-RU" dirty="0" smtClean="0">
                <a:solidFill>
                  <a:srgbClr val="FFFFFF"/>
                </a:solidFill>
              </a:rPr>
              <a:t>реабилитации слажено работают, чтобы наши ребята чувствовали  себя как дома.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" name="Рисунок 3" descr="SAM_47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496" y="2357429"/>
            <a:ext cx="4786314" cy="4500571"/>
          </a:xfrm>
          <a:prstGeom prst="rect">
            <a:avLst/>
          </a:prstGeom>
        </p:spPr>
      </p:pic>
      <p:pic>
        <p:nvPicPr>
          <p:cNvPr id="5" name="Рисунок 4" descr="SAM_47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357430"/>
            <a:ext cx="4357686" cy="4500570"/>
          </a:xfrm>
          <a:prstGeom prst="rect">
            <a:avLst/>
          </a:prstGeom>
        </p:spPr>
      </p:pic>
    </p:spTree>
  </p:cSld>
  <p:clrMapOvr>
    <a:masterClrMapping/>
  </p:clrMapOvr>
  <p:transition spd="slow" advClick="0" advTm="25000">
    <p:diamond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00640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FFFFFF"/>
                </a:solidFill>
              </a:rPr>
              <a:t>Таким образом, социальная реабилитация – это комплекс программ и действий, направленных на восстановление социальных функций человека, его социального и психологического статуса в обществе. Социальная реабилитация лиц с ограниченными возможностями – одна из наиболее важных и трудных задач современных систем социальной помощи и социального обслуживания. Мы считаем что с поставленной задачей </a:t>
            </a:r>
            <a:r>
              <a:rPr lang="ru-RU" dirty="0" err="1" smtClean="0">
                <a:solidFill>
                  <a:srgbClr val="FFFFFF"/>
                </a:solidFill>
              </a:rPr>
              <a:t>справляемся,в</a:t>
            </a:r>
            <a:r>
              <a:rPr lang="ru-RU" dirty="0" smtClean="0">
                <a:solidFill>
                  <a:srgbClr val="FFFFFF"/>
                </a:solidFill>
              </a:rPr>
              <a:t> дальнейшем будем искать новые пути и методы работы. </a:t>
            </a:r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2600" dirty="0" smtClean="0">
                <a:solidFill>
                  <a:srgbClr val="FFFFFF"/>
                </a:solidFill>
              </a:rPr>
              <a:t>- обеспечении нуждающихся кресло-колясками.</a:t>
            </a:r>
          </a:p>
          <a:p>
            <a:r>
              <a:rPr lang="ru-RU" sz="2600" dirty="0" smtClean="0">
                <a:solidFill>
                  <a:srgbClr val="FFFFFF"/>
                </a:solidFill>
              </a:rPr>
              <a:t>-в соответствии с медицинскими рекомендациями, организацию трудовой занятости, способствующий поддержанию активного образа жизни. Благодаря работе медицинского персонала были  уточнены диагнозы: с умеренной умственной отсталости на легкую умственную отсталость. Была реабилитирована Ковтунова Анастасия, которая в данное время проживает в семье. При поступлении в отделение реабилитации  многие ребята не имели  индивидуальной  программы реабилитации, в настоящее время каждый проживающий имеет ИПР.</a:t>
            </a:r>
          </a:p>
          <a:p>
            <a:r>
              <a:rPr lang="ru-RU" sz="2600" dirty="0" smtClean="0">
                <a:solidFill>
                  <a:srgbClr val="FFFFFF"/>
                </a:solidFill>
              </a:rPr>
              <a:t>В отделении реабилитации работают: психолог, три воспитателя, педагог дополнительного образования, инструктор по трудотерапии и социальный работник.</a:t>
            </a:r>
          </a:p>
          <a:p>
            <a:r>
              <a:rPr lang="ru-RU" sz="2600" dirty="0" smtClean="0">
                <a:solidFill>
                  <a:srgbClr val="FFFFFF"/>
                </a:solidFill>
              </a:rPr>
              <a:t> </a:t>
            </a:r>
            <a:endParaRPr lang="ru-RU" sz="2600" dirty="0"/>
          </a:p>
        </p:txBody>
      </p:sp>
    </p:spTree>
  </p:cSld>
  <p:clrMapOvr>
    <a:masterClrMapping/>
  </p:clrMapOvr>
  <p:transition spd="slow" advClick="0" advTm="60000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395536" y="58029"/>
            <a:ext cx="8352928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solidFill>
                  <a:srgbClr val="FFFFFF"/>
                </a:solidFill>
                <a:ea typeface="Times New Roman" pitchFamily="18" charset="0"/>
                <a:cs typeface="Times New Roman" pitchFamily="18" charset="0"/>
              </a:rPr>
              <a:t>      Получатели  </a:t>
            </a:r>
            <a:r>
              <a:rPr lang="ru-RU" sz="2800" dirty="0" smtClean="0">
                <a:solidFill>
                  <a:srgbClr val="FFFFFF"/>
                </a:solidFill>
                <a:ea typeface="Times New Roman" pitchFamily="18" charset="0"/>
                <a:cs typeface="Times New Roman" pitchFamily="18" charset="0"/>
              </a:rPr>
              <a:t>медицинских услуг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ea typeface="Times New Roman" pitchFamily="18" charset="0"/>
                <a:cs typeface="Times New Roman" pitchFamily="18" charset="0"/>
              </a:rPr>
              <a:t>, находящиеся в стационарных психоневрологических учреждениях системы социальной защиты населения, представляют собой особую категорию инвалидов. Своеобразие их заключается в том, что они наиболее социально не защищены, не осознают свою ущербность, не могут отстаивать свои права, быть равными среди других людей, не способны сформулировать свои потребности и потому нуждаются в особой социальной поддержке, в организации для них таких условий реабилитации, социализации, которая способствовала бы их максимально возможному психическому и интеллектуальному развитию.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60000">
    <p:wheel spokes="3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16632"/>
            <a:ext cx="8424936" cy="6741368"/>
          </a:xfrm>
        </p:spPr>
        <p:txBody>
          <a:bodyPr>
            <a:normAutofit fontScale="92500" lnSpcReduction="20000"/>
          </a:bodyPr>
          <a:lstStyle/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dirty="0" smtClean="0">
                <a:solidFill>
                  <a:srgbClr val="FFFFFF"/>
                </a:solidFill>
                <a:ea typeface="Times New Roman" pitchFamily="18" charset="0"/>
                <a:cs typeface="Times New Roman" pitchFamily="18" charset="0"/>
              </a:rPr>
              <a:t>     Своеобразие  </a:t>
            </a:r>
            <a:r>
              <a:rPr lang="ru-RU" dirty="0" smtClean="0">
                <a:solidFill>
                  <a:srgbClr val="FFFFFF"/>
                </a:solidFill>
                <a:ea typeface="Times New Roman" pitchFamily="18" charset="0"/>
                <a:cs typeface="Times New Roman" pitchFamily="18" charset="0"/>
              </a:rPr>
              <a:t>наших клиентов, определяется еще и тем, что они длительные годы находятся в однообразных условиях, которые в известной степени формируют личность, накладывают отпечаток на образ жизни, ограниченный в свободе, сдерживают психическое развитие.</a:t>
            </a:r>
            <a:endParaRPr lang="ru-RU" dirty="0" smtClean="0">
              <a:solidFill>
                <a:srgbClr val="FFFFFF"/>
              </a:solidFill>
              <a:cs typeface="Arial" pitchFamily="34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dirty="0" smtClean="0">
                <a:solidFill>
                  <a:srgbClr val="FFFFFF"/>
                </a:solidFill>
                <a:ea typeface="Times New Roman" pitchFamily="18" charset="0"/>
                <a:cs typeface="Times New Roman" pitchFamily="18" charset="0"/>
              </a:rPr>
              <a:t>Оба эти обстоятельства делают необходимой организацию их реабилитации, создание условий, которые позволяли  им осуществлять свои права, провозглашенные в международных документах.</a:t>
            </a:r>
            <a:endParaRPr lang="ru-RU" dirty="0" smtClean="0">
              <a:solidFill>
                <a:srgbClr val="FFFFFF"/>
              </a:solidFill>
              <a:cs typeface="Arial" pitchFamily="34" charset="0"/>
            </a:endParaRPr>
          </a:p>
          <a:p>
            <a:pPr algn="just">
              <a:buNone/>
            </a:pPr>
            <a:r>
              <a:rPr lang="ru-RU" dirty="0" smtClean="0">
                <a:solidFill>
                  <a:srgbClr val="FFFFFF"/>
                </a:solidFill>
              </a:rPr>
              <a:t>  Наша </a:t>
            </a:r>
            <a:r>
              <a:rPr lang="ru-RU" dirty="0" smtClean="0">
                <a:solidFill>
                  <a:srgbClr val="FFFFFF"/>
                </a:solidFill>
              </a:rPr>
              <a:t>цель - разработать способы и </a:t>
            </a:r>
            <a:r>
              <a:rPr lang="ru-RU" dirty="0" smtClean="0">
                <a:solidFill>
                  <a:srgbClr val="FFFFFF"/>
                </a:solidFill>
              </a:rPr>
              <a:t>методы реабилитации лиц с </a:t>
            </a:r>
            <a:r>
              <a:rPr lang="ru-RU" dirty="0" smtClean="0">
                <a:solidFill>
                  <a:srgbClr val="FFFFFF"/>
                </a:solidFill>
              </a:rPr>
              <a:t>выраженной умственной отсталостью, обеспечить путь </a:t>
            </a:r>
            <a:r>
              <a:rPr lang="ru-RU" dirty="0" smtClean="0">
                <a:solidFill>
                  <a:srgbClr val="FFFFFF"/>
                </a:solidFill>
              </a:rPr>
              <a:t>интеграции </a:t>
            </a:r>
            <a:r>
              <a:rPr lang="ru-RU" dirty="0" smtClean="0">
                <a:solidFill>
                  <a:srgbClr val="FFFFFF"/>
                </a:solidFill>
              </a:rPr>
              <a:t>их в обществе. В этой связи возникает </a:t>
            </a:r>
          </a:p>
          <a:p>
            <a:pPr algn="just">
              <a:buNone/>
            </a:pPr>
            <a:r>
              <a:rPr lang="ru-RU" dirty="0" smtClean="0">
                <a:solidFill>
                  <a:srgbClr val="FFFFFF"/>
                </a:solidFill>
              </a:rPr>
              <a:t>необходимость организации направленного </a:t>
            </a:r>
            <a:r>
              <a:rPr lang="ru-RU" dirty="0" smtClean="0">
                <a:solidFill>
                  <a:srgbClr val="FFFFFF"/>
                </a:solidFill>
              </a:rPr>
              <a:t>образа жизни в </a:t>
            </a:r>
            <a:r>
              <a:rPr lang="ru-RU" dirty="0" smtClean="0">
                <a:solidFill>
                  <a:srgbClr val="FFFFFF"/>
                </a:solidFill>
              </a:rPr>
              <a:t>активизации их деятельности, </a:t>
            </a:r>
            <a:r>
              <a:rPr lang="ru-RU" dirty="0" smtClean="0">
                <a:solidFill>
                  <a:srgbClr val="FFFFFF"/>
                </a:solidFill>
              </a:rPr>
              <a:t>побуждений</a:t>
            </a:r>
            <a:r>
              <a:rPr lang="ru-RU" dirty="0" smtClean="0">
                <a:solidFill>
                  <a:srgbClr val="FFFFFF"/>
                </a:solidFill>
              </a:rPr>
              <a:t>, интересов, формирования различных навыков </a:t>
            </a:r>
          </a:p>
          <a:p>
            <a:pPr algn="just">
              <a:buNone/>
            </a:pPr>
            <a:r>
              <a:rPr lang="ru-RU" dirty="0" smtClean="0">
                <a:solidFill>
                  <a:srgbClr val="FFFFFF"/>
                </a:solidFill>
              </a:rPr>
              <a:t>общественного поведения.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slow" advClick="0" advTm="60000">
    <p:pull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FFFF"/>
                </a:solidFill>
              </a:rPr>
              <a:t>    В </a:t>
            </a:r>
            <a:r>
              <a:rPr lang="ru-RU" sz="3200" dirty="0" smtClean="0">
                <a:solidFill>
                  <a:srgbClr val="FFFFFF"/>
                </a:solidFill>
              </a:rPr>
              <a:t>отделении реабилитации проживает </a:t>
            </a:r>
            <a:r>
              <a:rPr lang="ru-RU" sz="3200" dirty="0" smtClean="0">
                <a:solidFill>
                  <a:srgbClr val="FFFFFF"/>
                </a:solidFill>
              </a:rPr>
              <a:t>58 </a:t>
            </a:r>
            <a:r>
              <a:rPr lang="ru-RU" sz="3200" dirty="0" smtClean="0">
                <a:solidFill>
                  <a:srgbClr val="FFFFFF"/>
                </a:solidFill>
              </a:rPr>
              <a:t>молодых инвалидов. Будни отделения начинаются с ежедневной зарядки, которая дает заряд энергии на весь день.</a:t>
            </a:r>
          </a:p>
          <a:p>
            <a:endParaRPr lang="ru-RU" sz="3200" dirty="0" smtClean="0">
              <a:solidFill>
                <a:srgbClr val="FFFFFF"/>
              </a:solidFill>
            </a:endParaRPr>
          </a:p>
          <a:p>
            <a:endParaRPr lang="ru-RU" sz="3200" dirty="0">
              <a:solidFill>
                <a:srgbClr val="FFFFFF"/>
              </a:solidFill>
            </a:endParaRPr>
          </a:p>
        </p:txBody>
      </p:sp>
      <p:pic>
        <p:nvPicPr>
          <p:cNvPr id="4" name="Рисунок 3" descr="SAM_46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2000240"/>
            <a:ext cx="7416824" cy="485776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500174"/>
            <a:ext cx="8215338" cy="502517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3200" dirty="0" smtClean="0">
                <a:solidFill>
                  <a:srgbClr val="FFFFFF"/>
                </a:solidFill>
              </a:rPr>
              <a:t>       В </a:t>
            </a:r>
            <a:r>
              <a:rPr lang="ru-RU" sz="3200" dirty="0" smtClean="0">
                <a:solidFill>
                  <a:srgbClr val="FFFFFF"/>
                </a:solidFill>
              </a:rPr>
              <a:t>нашем отделении работают кружки: рисование, вязание, вышивание, бисероплетение, кружок умелые ручки, кружок кройки и шитья, и оригами. Молодые люди с </a:t>
            </a:r>
            <a:r>
              <a:rPr lang="ru-RU" sz="3200" dirty="0" smtClean="0">
                <a:solidFill>
                  <a:srgbClr val="FFFFFF"/>
                </a:solidFill>
              </a:rPr>
              <a:t>огромным </a:t>
            </a:r>
            <a:r>
              <a:rPr lang="ru-RU" sz="3200" dirty="0" smtClean="0">
                <a:solidFill>
                  <a:srgbClr val="FFFFFF"/>
                </a:solidFill>
              </a:rPr>
              <a:t>удовольствием  принимают участие в занятиях и  показали себя  с хорошей стороны.</a:t>
            </a:r>
            <a:endParaRPr lang="ru-RU" sz="32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1538" y="857232"/>
            <a:ext cx="65802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1"/>
                </a:solidFill>
              </a:rPr>
              <a:t>Кружки      по    интересам</a:t>
            </a:r>
            <a:endParaRPr lang="ru-RU" sz="4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slow" advClick="0" advTm="10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0"/>
            <a:ext cx="8676456" cy="6381328"/>
          </a:xfrm>
        </p:spPr>
        <p:txBody>
          <a:bodyPr>
            <a:normAutofit/>
          </a:bodyPr>
          <a:lstStyle/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dirty="0" smtClean="0">
                <a:solidFill>
                  <a:srgbClr val="FFFFFF"/>
                </a:solidFill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FFFF"/>
                </a:solidFill>
                <a:latin typeface="Trebuchet MS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FFFF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FFFFFF"/>
                </a:solidFill>
                <a:ea typeface="Times New Roman" pitchFamily="18" charset="0"/>
                <a:cs typeface="Times New Roman" pitchFamily="18" charset="0"/>
              </a:rPr>
              <a:t>     Основная </a:t>
            </a:r>
            <a:r>
              <a:rPr lang="ru-RU" dirty="0" smtClean="0">
                <a:solidFill>
                  <a:srgbClr val="FFFFFF"/>
                </a:solidFill>
                <a:ea typeface="Times New Roman" pitchFamily="18" charset="0"/>
                <a:cs typeface="Times New Roman" pitchFamily="18" charset="0"/>
              </a:rPr>
              <a:t>задача кружков заключается в формировании у проживающих практических трудовых навыков, творческой активности, в воспитании художественного вкуса. Занятия в кружках не только сочетают различные виды практической работы по изготовлению игрушек-сувениров, но и открывают им прекрасный мир народного искусства, который несет в себе многовековые представления о красоте и гармонии.</a:t>
            </a:r>
            <a:endParaRPr lang="ru-RU" dirty="0" smtClean="0">
              <a:solidFill>
                <a:srgbClr val="FFFFFF"/>
              </a:solidFill>
              <a:cs typeface="Arial" pitchFamily="34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dirty="0" smtClean="0">
                <a:solidFill>
                  <a:srgbClr val="FFFFFF"/>
                </a:solidFill>
                <a:ea typeface="Times New Roman" pitchFamily="18" charset="0"/>
                <a:cs typeface="Times New Roman" pitchFamily="18" charset="0"/>
              </a:rPr>
              <a:t> Вызвать у проживающих интерес к творчеству, пробудить желание творить самостоятельно -  одна из главных задач руководителей кружков. </a:t>
            </a:r>
            <a:endParaRPr lang="ru-RU" dirty="0" smtClean="0">
              <a:solidFill>
                <a:srgbClr val="FFFFFF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advClick="0" advTm="60000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FFFFFF"/>
                </a:solidFill>
              </a:rPr>
              <a:t>Кружок рисование:</a:t>
            </a:r>
          </a:p>
          <a:p>
            <a:pPr>
              <a:buNone/>
            </a:pPr>
            <a:r>
              <a:rPr lang="ru-RU" dirty="0" smtClean="0">
                <a:solidFill>
                  <a:srgbClr val="FFFFFF"/>
                </a:solidFill>
              </a:rPr>
              <a:t>Педагог дополнительного</a:t>
            </a:r>
          </a:p>
          <a:p>
            <a:pPr>
              <a:buNone/>
            </a:pPr>
            <a:r>
              <a:rPr lang="ru-RU" dirty="0" smtClean="0">
                <a:solidFill>
                  <a:srgbClr val="FFFFFF"/>
                </a:solidFill>
              </a:rPr>
              <a:t>образования  Кочкарова З.А.  </a:t>
            </a:r>
          </a:p>
        </p:txBody>
      </p:sp>
      <p:pic>
        <p:nvPicPr>
          <p:cNvPr id="5" name="Рисунок 4" descr="SAM_39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1968" y="0"/>
            <a:ext cx="4572032" cy="3284984"/>
          </a:xfrm>
          <a:prstGeom prst="rect">
            <a:avLst/>
          </a:prstGeom>
        </p:spPr>
      </p:pic>
      <p:pic>
        <p:nvPicPr>
          <p:cNvPr id="6" name="Рисунок 5" descr="SAM_39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1968" y="3284984"/>
            <a:ext cx="4572032" cy="3573016"/>
          </a:xfrm>
          <a:prstGeom prst="rect">
            <a:avLst/>
          </a:prstGeom>
        </p:spPr>
      </p:pic>
      <p:pic>
        <p:nvPicPr>
          <p:cNvPr id="7" name="Рисунок 6" descr="SAM_39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143116"/>
            <a:ext cx="4500562" cy="3590140"/>
          </a:xfrm>
          <a:prstGeom prst="rect">
            <a:avLst/>
          </a:prstGeom>
        </p:spPr>
      </p:pic>
    </p:spTree>
  </p:cSld>
  <p:clrMapOvr>
    <a:masterClrMapping/>
  </p:clrMapOvr>
  <p:transition spd="slow" advClick="0" advTm="25000">
    <p:newsflash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4">
      <a:dk1>
        <a:srgbClr val="FF0000"/>
      </a:dk1>
      <a:lt1>
        <a:srgbClr val="FF0000"/>
      </a:lt1>
      <a:dk2>
        <a:srgbClr val="FF0000"/>
      </a:dk2>
      <a:lt2>
        <a:srgbClr val="FF0000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952</TotalTime>
  <Words>911</Words>
  <Application>Microsoft Office PowerPoint</Application>
  <PresentationFormat>Экран (4:3)</PresentationFormat>
  <Paragraphs>61</Paragraphs>
  <Slides>25</Slides>
  <Notes>2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5" baseType="lpstr">
      <vt:lpstr>Arial</vt:lpstr>
      <vt:lpstr>Book Antiqua</vt:lpstr>
      <vt:lpstr>Calibri</vt:lpstr>
      <vt:lpstr>Lucida Sans</vt:lpstr>
      <vt:lpstr>Times New Roman</vt:lpstr>
      <vt:lpstr>Trebuchet MS</vt:lpstr>
      <vt:lpstr>Wingdings</vt:lpstr>
      <vt:lpstr>Wingdings 2</vt:lpstr>
      <vt:lpstr>Wingdings 3</vt:lpstr>
      <vt:lpstr>Апекс</vt:lpstr>
      <vt:lpstr>Отделение Реабилитации молодых инвалидов.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Акция «Чистый берег»</vt:lpstr>
      <vt:lpstr>Ремонт  отделения.</vt:lpstr>
      <vt:lpstr>Презентация PowerPoint</vt:lpstr>
      <vt:lpstr>Посещение библиотеки.</vt:lpstr>
      <vt:lpstr>Духовное развитие.</vt:lpstr>
      <vt:lpstr>Наши таланты.</vt:lpstr>
      <vt:lpstr>        Досуг отделения.</vt:lpstr>
      <vt:lpstr>Презентация PowerPoint</vt:lpstr>
      <vt:lpstr>Медицинская реабилитация.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Зулита и Сусанна</dc:creator>
  <cp:lastModifiedBy>Владимир Синицкий</cp:lastModifiedBy>
  <cp:revision>86</cp:revision>
  <dcterms:created xsi:type="dcterms:W3CDTF">2015-08-26T17:27:28Z</dcterms:created>
  <dcterms:modified xsi:type="dcterms:W3CDTF">2016-01-20T04:39:33Z</dcterms:modified>
</cp:coreProperties>
</file>