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73" r:id="rId9"/>
    <p:sldId id="264" r:id="rId10"/>
    <p:sldId id="263" r:id="rId11"/>
    <p:sldId id="278" r:id="rId12"/>
    <p:sldId id="280" r:id="rId13"/>
    <p:sldId id="269" r:id="rId14"/>
    <p:sldId id="276" r:id="rId15"/>
    <p:sldId id="270" r:id="rId16"/>
    <p:sldId id="277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104" d="100"/>
          <a:sy n="104" d="100"/>
        </p:scale>
        <p:origin x="-1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8390" y="5445224"/>
            <a:ext cx="5342082" cy="882119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Автор: Жаворонко Наталья </a:t>
            </a:r>
            <a:r>
              <a:rPr lang="ru-RU" dirty="0" smtClean="0"/>
              <a:t>Александровна,             </a:t>
            </a:r>
            <a:endParaRPr lang="ru-RU" dirty="0" smtClean="0"/>
          </a:p>
          <a:p>
            <a:pPr algn="r"/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1" y="1700808"/>
            <a:ext cx="7200800" cy="172819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  <a:br>
              <a:rPr lang="ru-RU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Радуга красок</a:t>
            </a:r>
            <a:r>
              <a:rPr lang="ru-RU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92D050"/>
                </a:solidFill>
              </a:rPr>
              <a:t>(нетрадиционные техники рисования)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1663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Государственное бюджетное стационарное учреждение</a:t>
            </a:r>
          </a:p>
          <a:p>
            <a:pPr algn="ctr"/>
            <a:r>
              <a:rPr lang="ru-RU" dirty="0">
                <a:solidFill>
                  <a:schemeClr val="accent5"/>
                </a:solidFill>
              </a:rPr>
              <a:t>социального обслуживания населения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«</a:t>
            </a:r>
            <a:r>
              <a:rPr lang="en-US" dirty="0" err="1">
                <a:solidFill>
                  <a:schemeClr val="accent5"/>
                </a:solidFill>
              </a:rPr>
              <a:t>Дербетовский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детский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дом-интернат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lang="ru-RU" dirty="0" smtClean="0">
              <a:solidFill>
                <a:schemeClr val="accent5"/>
              </a:solidFill>
            </a:endParaRPr>
          </a:p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для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умственно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отсталых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детей</a:t>
            </a:r>
            <a:r>
              <a:rPr lang="en-US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80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03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981" y="4149080"/>
            <a:ext cx="4524162" cy="271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433715"/>
            <a:ext cx="6512511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3" y="10019"/>
            <a:ext cx="3024336" cy="46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382" y="3066684"/>
            <a:ext cx="3015418" cy="3755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3343" y="504753"/>
            <a:ext cx="4952856" cy="308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302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0837" y="110875"/>
            <a:ext cx="2711241" cy="403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95158"/>
            <a:ext cx="4536504" cy="321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783" y="188640"/>
            <a:ext cx="4772761" cy="302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9148" y="3645024"/>
            <a:ext cx="4244852" cy="280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041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61"/>
            <a:ext cx="4355976" cy="677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390714" y="1216441"/>
            <a:ext cx="6655668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869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330" y="2983712"/>
            <a:ext cx="6516216" cy="391991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50792" y="746937"/>
            <a:ext cx="442895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75935" y="998100"/>
            <a:ext cx="4113500" cy="263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7721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2191175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7"/>
            <a:ext cx="9144000" cy="96595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 </a:t>
            </a:r>
            <a: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моей работы </a:t>
            </a: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данном направлении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5"/>
            <a:ext cx="8640960" cy="46085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1) </a:t>
            </a:r>
            <a:r>
              <a:rPr lang="ru-RU" dirty="0" smtClean="0"/>
              <a:t>У </a:t>
            </a:r>
            <a:r>
              <a:rPr lang="ru-RU" dirty="0"/>
              <a:t>детей формируются навыки наблюдения;</a:t>
            </a:r>
          </a:p>
          <a:p>
            <a:pPr marL="45720" indent="0">
              <a:buNone/>
            </a:pPr>
            <a:r>
              <a:rPr lang="ru-RU" dirty="0"/>
              <a:t>2) </a:t>
            </a:r>
            <a:r>
              <a:rPr lang="ru-RU" dirty="0" smtClean="0"/>
              <a:t>Совершенствуются </a:t>
            </a:r>
            <a:r>
              <a:rPr lang="ru-RU" dirty="0"/>
              <a:t>приемы обследования изображаемого объекта;</a:t>
            </a:r>
          </a:p>
          <a:p>
            <a:pPr marL="45720" indent="0">
              <a:buNone/>
            </a:pPr>
            <a:r>
              <a:rPr lang="ru-RU" dirty="0"/>
              <a:t>3) </a:t>
            </a:r>
            <a:r>
              <a:rPr lang="ru-RU" dirty="0" smtClean="0"/>
              <a:t>Дети </a:t>
            </a:r>
            <a:r>
              <a:rPr lang="ru-RU" dirty="0"/>
              <a:t>овладевают специфическим восприятием – умением видеть предмет целостно, в единстве его свойств;</a:t>
            </a:r>
          </a:p>
          <a:p>
            <a:pPr marL="45720" indent="0">
              <a:buNone/>
            </a:pPr>
            <a:r>
              <a:rPr lang="ru-RU" dirty="0"/>
              <a:t>4) </a:t>
            </a:r>
            <a:r>
              <a:rPr lang="ru-RU" dirty="0" smtClean="0"/>
              <a:t>Формируются </a:t>
            </a:r>
            <a:r>
              <a:rPr lang="ru-RU" dirty="0"/>
              <a:t>полные и точные представления о предметах и явлениях окружающего мира;</a:t>
            </a:r>
          </a:p>
          <a:p>
            <a:pPr marL="45720" indent="0">
              <a:buNone/>
            </a:pPr>
            <a:r>
              <a:rPr lang="ru-RU" dirty="0" smtClean="0"/>
              <a:t>5) </a:t>
            </a:r>
            <a:r>
              <a:rPr lang="ru-RU" dirty="0"/>
              <a:t>Р</a:t>
            </a:r>
            <a:r>
              <a:rPr lang="ru-RU" dirty="0" smtClean="0"/>
              <a:t>азвиваются </a:t>
            </a:r>
            <a:r>
              <a:rPr lang="ru-RU" dirty="0"/>
              <a:t>зрительная и </a:t>
            </a:r>
            <a:r>
              <a:rPr lang="ru-RU" dirty="0" smtClean="0"/>
              <a:t>двигательная память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79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332656"/>
            <a:ext cx="716280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39765">
            <a:off x="434524" y="1575693"/>
            <a:ext cx="2614155" cy="425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86051">
            <a:off x="6087923" y="2358168"/>
            <a:ext cx="2565097" cy="412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9195">
            <a:off x="3210448" y="1889220"/>
            <a:ext cx="2750087" cy="430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9945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Вывод: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84976" cy="5544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Чётко спланированная кружковая работа по нетрадиционному рисованию пальчиками и ладошками </a:t>
            </a:r>
            <a:r>
              <a:rPr lang="ru-RU" dirty="0" smtClean="0"/>
              <a:t>проводилась еженедельно </a:t>
            </a:r>
            <a:r>
              <a:rPr lang="ru-RU" dirty="0"/>
              <a:t>в первую половину дня </a:t>
            </a:r>
            <a:r>
              <a:rPr lang="ru-RU" dirty="0" smtClean="0"/>
              <a:t>в виде индивидуальных занятий. Кружок посещали </a:t>
            </a:r>
            <a:r>
              <a:rPr lang="ru-RU" dirty="0"/>
              <a:t>5 мальчиков. </a:t>
            </a:r>
          </a:p>
          <a:p>
            <a:pPr marL="45720" indent="0">
              <a:buNone/>
            </a:pPr>
            <a:r>
              <a:rPr lang="ru-RU" dirty="0"/>
              <a:t>Тема, методы и приемы решения задач, выбор практического материала корректировался в зависимости от индивидуальных способностей, интересов и желаний </a:t>
            </a:r>
            <a:r>
              <a:rPr lang="ru-RU" dirty="0" smtClean="0"/>
              <a:t>детей и </a:t>
            </a:r>
            <a:r>
              <a:rPr lang="ru-RU" dirty="0"/>
              <a:t>т.д.</a:t>
            </a:r>
          </a:p>
          <a:p>
            <a:pPr marL="45720" indent="0">
              <a:buNone/>
            </a:pPr>
            <a:r>
              <a:rPr lang="ru-RU" dirty="0"/>
              <a:t> Полученные навыки </a:t>
            </a:r>
            <a:r>
              <a:rPr lang="ru-RU" dirty="0" smtClean="0"/>
              <a:t>закреплялись </a:t>
            </a:r>
            <a:r>
              <a:rPr lang="ru-RU" dirty="0"/>
              <a:t>в изготовлении работ на тематические выставки в </a:t>
            </a:r>
            <a:r>
              <a:rPr lang="ru-RU" dirty="0" smtClean="0"/>
              <a:t>течение </a:t>
            </a:r>
            <a:r>
              <a:rPr lang="ru-RU" dirty="0"/>
              <a:t>учебного года. </a:t>
            </a:r>
          </a:p>
          <a:p>
            <a:pPr marL="45720" indent="0">
              <a:buNone/>
            </a:pPr>
            <a:r>
              <a:rPr lang="ru-RU" dirty="0" smtClean="0"/>
              <a:t>Проведенная </a:t>
            </a:r>
            <a:r>
              <a:rPr lang="ru-RU" dirty="0"/>
              <a:t>работа имеет положительные результаты для развития и социальной адаптации детей с ограниченными возможностями здоровья. На занятиях с использованием арт- </a:t>
            </a:r>
            <a:r>
              <a:rPr lang="ru-RU" dirty="0" smtClean="0"/>
              <a:t>терапии </a:t>
            </a:r>
            <a:r>
              <a:rPr lang="ru-RU" dirty="0" smtClean="0"/>
              <a:t>дети не задумывались </a:t>
            </a:r>
            <a:r>
              <a:rPr lang="ru-RU" dirty="0"/>
              <a:t>о конечном результате, </a:t>
            </a:r>
            <a:r>
              <a:rPr lang="ru-RU" dirty="0" smtClean="0"/>
              <a:t>они получали </a:t>
            </a:r>
            <a:r>
              <a:rPr lang="ru-RU" dirty="0"/>
              <a:t>удовольствие от самого процесса, вот почему этот процесс для </a:t>
            </a:r>
            <a:r>
              <a:rPr lang="ru-RU" dirty="0" smtClean="0"/>
              <a:t>них </a:t>
            </a:r>
            <a:r>
              <a:rPr lang="ru-RU" dirty="0"/>
              <a:t>так важен.</a:t>
            </a:r>
          </a:p>
        </p:txBody>
      </p:sp>
    </p:spTree>
    <p:extLst>
      <p:ext uri="{BB962C8B-B14F-4D97-AF65-F5344CB8AC3E}">
        <p14:creationId xmlns:p14="http://schemas.microsoft.com/office/powerpoint/2010/main" xmlns="" val="241007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048" y="260648"/>
            <a:ext cx="8568952" cy="33823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5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</a:t>
            </a:r>
            <a:r>
              <a:rPr lang="ru-RU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</a:t>
            </a:r>
            <a:endParaRPr lang="ru-RU" sz="5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6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9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8424936" cy="3474720"/>
          </a:xfrm>
        </p:spPr>
        <p:txBody>
          <a:bodyPr>
            <a:normAutofit fontScale="4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sz="7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«Истоки способностей и дарования детей - на кончиках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ребёнок».</a:t>
            </a:r>
          </a:p>
          <a:p>
            <a:pPr marL="45720" indent="0">
              <a:buNone/>
            </a:pPr>
            <a:r>
              <a:rPr lang="ru-RU" sz="7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                              </a:t>
            </a:r>
            <a:r>
              <a:rPr lang="ru-RU" sz="7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В.А.Сухомлинский</a:t>
            </a:r>
            <a:endParaRPr lang="ru-RU" sz="7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63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3388027"/>
            <a:ext cx="2938066" cy="326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512511" cy="98072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70714" cy="482453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Разностороннее </a:t>
            </a:r>
            <a:r>
              <a:rPr lang="ru-RU" sz="2400" dirty="0"/>
              <a:t>развитие ребенка, формирование у него начальных творческих способностей, до уровня, соответствующего его возможностям. </a:t>
            </a:r>
            <a:endParaRPr lang="ru-RU" sz="2400" dirty="0" smtClean="0"/>
          </a:p>
          <a:p>
            <a:r>
              <a:rPr lang="ru-RU" sz="2400" dirty="0" smtClean="0"/>
              <a:t>Расширение </a:t>
            </a:r>
            <a:r>
              <a:rPr lang="ru-RU" sz="2400" dirty="0"/>
              <a:t>представления детей </a:t>
            </a:r>
            <a:r>
              <a:rPr lang="ru-RU" sz="2400" dirty="0" smtClean="0"/>
              <a:t>о </a:t>
            </a:r>
            <a:r>
              <a:rPr lang="ru-RU" sz="2400" dirty="0"/>
              <a:t>возможностях пальчиковых красок.     </a:t>
            </a:r>
            <a:endParaRPr lang="ru-RU" sz="2400" dirty="0" smtClean="0"/>
          </a:p>
          <a:p>
            <a:r>
              <a:rPr lang="ru-RU" sz="2400" dirty="0" smtClean="0"/>
              <a:t>Формирование умения </a:t>
            </a:r>
            <a:r>
              <a:rPr lang="ru-RU" sz="2400" dirty="0"/>
              <a:t>называть основные цвета. </a:t>
            </a:r>
            <a:endParaRPr lang="ru-RU" sz="2400" dirty="0" smtClean="0"/>
          </a:p>
          <a:p>
            <a:r>
              <a:rPr lang="ru-RU" sz="2400" dirty="0" smtClean="0"/>
              <a:t>Снятие </a:t>
            </a:r>
            <a:r>
              <a:rPr lang="ru-RU" sz="2400" dirty="0"/>
              <a:t>физического и психологического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напряжения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Увеличение </a:t>
            </a:r>
            <a:r>
              <a:rPr lang="ru-RU" sz="2400" dirty="0"/>
              <a:t>способности детей к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концентрации </a:t>
            </a:r>
            <a:r>
              <a:rPr lang="ru-RU" sz="2400" dirty="0"/>
              <a:t>внимания. </a:t>
            </a:r>
            <a:endParaRPr lang="ru-RU" sz="2400" dirty="0" smtClean="0"/>
          </a:p>
          <a:p>
            <a:r>
              <a:rPr lang="ru-RU" sz="2400" dirty="0" smtClean="0"/>
              <a:t>Помощь </a:t>
            </a:r>
            <a:r>
              <a:rPr lang="ru-RU" sz="2400" dirty="0"/>
              <a:t>детям в преодолении барьеров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в общении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Развитие </a:t>
            </a:r>
            <a:r>
              <a:rPr lang="ru-RU" sz="2400" dirty="0"/>
              <a:t>мелкой моторики рук и </a:t>
            </a:r>
            <a:r>
              <a:rPr lang="ru-RU" sz="2400" dirty="0" smtClean="0"/>
              <a:t>коррекция.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6078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1683" y="170374"/>
            <a:ext cx="3705100" cy="2466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861048"/>
            <a:ext cx="5432227" cy="2793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374"/>
            <a:ext cx="6512511" cy="90744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Задачи: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908720"/>
            <a:ext cx="6120680" cy="4417573"/>
          </a:xfrm>
        </p:spPr>
        <p:txBody>
          <a:bodyPr/>
          <a:lstStyle/>
          <a:p>
            <a:r>
              <a:rPr lang="ru-RU" dirty="0"/>
              <a:t>Формировать интерес к рисованию и приобщать к созданию простых изображений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/>
              <a:t> </a:t>
            </a:r>
            <a:r>
              <a:rPr lang="ru-RU" dirty="0"/>
              <a:t>Знакомить со свойствами и возможностями </a:t>
            </a:r>
            <a:r>
              <a:rPr lang="ru-RU" dirty="0" smtClean="0"/>
              <a:t>материала;</a:t>
            </a:r>
            <a:endParaRPr lang="ru-RU" dirty="0"/>
          </a:p>
          <a:p>
            <a:r>
              <a:rPr lang="ru-RU" dirty="0" smtClean="0"/>
              <a:t>Способствовать </a:t>
            </a:r>
            <a:r>
              <a:rPr lang="ru-RU" dirty="0"/>
              <a:t>развитию</a:t>
            </a:r>
            <a:r>
              <a:rPr lang="en-US" dirty="0"/>
              <a:t> </a:t>
            </a:r>
            <a:r>
              <a:rPr lang="ru-RU" dirty="0"/>
              <a:t>у детей представлений о форме, цвете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/>
              <a:t> </a:t>
            </a:r>
            <a:r>
              <a:rPr lang="ru-RU" dirty="0"/>
              <a:t>Развивать пространственную ориентировку.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125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836712"/>
            <a:ext cx="7488832" cy="4824536"/>
          </a:xfrm>
        </p:spPr>
        <p:txBody>
          <a:bodyPr/>
          <a:lstStyle/>
          <a:p>
            <a:pPr marL="45720" indent="0" algn="ctr">
              <a:buNone/>
            </a:pPr>
            <a:r>
              <a:rPr lang="ru-RU" u="sng" dirty="0"/>
              <a:t>Нетрадиционные техники рисования</a:t>
            </a:r>
            <a:r>
              <a:rPr lang="ru-RU" dirty="0"/>
              <a:t> – </a:t>
            </a:r>
            <a:br>
              <a:rPr lang="ru-RU" dirty="0"/>
            </a:br>
            <a:r>
              <a:rPr lang="ru-RU" dirty="0"/>
              <a:t>это способы рисования различными  материалами: поролоном, комканой </a:t>
            </a:r>
            <a:r>
              <a:rPr lang="ru-RU" dirty="0" smtClean="0"/>
              <a:t>бумагой, трубочками, ниточками, пенопластом, </a:t>
            </a:r>
            <a:r>
              <a:rPr lang="ru-RU" dirty="0"/>
              <a:t>парафиновой </a:t>
            </a:r>
            <a:r>
              <a:rPr lang="ru-RU" dirty="0" smtClean="0"/>
              <a:t>свечой, </a:t>
            </a:r>
            <a:r>
              <a:rPr lang="ru-RU" dirty="0"/>
              <a:t>восковыми </a:t>
            </a:r>
            <a:r>
              <a:rPr lang="ru-RU" dirty="0" smtClean="0"/>
              <a:t>мелками, </a:t>
            </a:r>
            <a:r>
              <a:rPr lang="ru-RU" dirty="0"/>
              <a:t>сухими листьями и т.д. рисование </a:t>
            </a:r>
            <a:r>
              <a:rPr lang="ru-RU" dirty="0" smtClean="0"/>
              <a:t>ладошками, пальчиками, </a:t>
            </a:r>
            <a:r>
              <a:rPr lang="ru-RU" dirty="0"/>
              <a:t>тупыми концами </a:t>
            </a:r>
            <a:r>
              <a:rPr lang="ru-RU" dirty="0" smtClean="0"/>
              <a:t>карандашей, </a:t>
            </a:r>
            <a:r>
              <a:rPr lang="ru-RU" dirty="0"/>
              <a:t>ватными палочками и т.д.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РЕЗУЛЬТАТ:</a:t>
            </a:r>
          </a:p>
          <a:p>
            <a:pPr marL="45720" indent="0" algn="ctr">
              <a:buNone/>
            </a:pPr>
            <a:r>
              <a:rPr lang="ru-RU" dirty="0" smtClean="0"/>
              <a:t>Мы </a:t>
            </a:r>
            <a:r>
              <a:rPr lang="ru-RU" dirty="0" smtClean="0"/>
              <a:t>научились рисовать ладошками, пальчиками, поролоном и применять трафарет.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Практически </a:t>
            </a:r>
            <a:r>
              <a:rPr lang="ru-RU" dirty="0" smtClean="0"/>
              <a:t>со всеми воспитанниками рисовали способом «рука в руке»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4889728"/>
            <a:ext cx="2351764" cy="17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94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10081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Рисование пальчиками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941168"/>
            <a:ext cx="7992888" cy="2088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Ребёнок опускает в гуашь пальчик и наносит точки, пятнышки на бумагу. На каждый пальчик набирается краска разного цвета. После работы пальчики вытираются салфеткой, затем </a:t>
            </a:r>
            <a:r>
              <a:rPr lang="ru-RU" dirty="0" smtClean="0"/>
              <a:t>пальчиковые краски или гуашь </a:t>
            </a:r>
            <a:r>
              <a:rPr lang="ru-RU" dirty="0"/>
              <a:t>легко смывается</a:t>
            </a:r>
          </a:p>
        </p:txBody>
      </p:sp>
      <p:pic>
        <p:nvPicPr>
          <p:cNvPr id="5122" name="Picture 2" descr="C:\Users\Виктория\Desktop\патрп\IMG_81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1477588"/>
            <a:ext cx="4221212" cy="31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32" y="1471638"/>
            <a:ext cx="4499992" cy="31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36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289" y="152140"/>
            <a:ext cx="4839535" cy="291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0506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39" y="152140"/>
            <a:ext cx="351485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8465" y="2400159"/>
            <a:ext cx="2847849" cy="435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338" y="3081465"/>
            <a:ext cx="2494835" cy="363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35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14" y="731838"/>
            <a:ext cx="8921782" cy="5361458"/>
          </a:xfrm>
        </p:spPr>
      </p:pic>
    </p:spTree>
    <p:extLst>
      <p:ext uri="{BB962C8B-B14F-4D97-AF65-F5344CB8AC3E}">
        <p14:creationId xmlns:p14="http://schemas.microsoft.com/office/powerpoint/2010/main" xmlns="" val="369155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6926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Рисование ладошкой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899380"/>
            <a:ext cx="9036496" cy="1841987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Ребёнок опускает в гуашь ладошку (всю кисть) или окрашивает её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93506"/>
            <a:ext cx="2874959" cy="4005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43339" y="1464140"/>
            <a:ext cx="3816424" cy="271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97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</TotalTime>
  <Words>408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Кружок  «Радуга красок»  (нетрадиционные техники рисования)</vt:lpstr>
      <vt:lpstr>Слайд 2</vt:lpstr>
      <vt:lpstr>Цель:</vt:lpstr>
      <vt:lpstr>Задачи:</vt:lpstr>
      <vt:lpstr>Слайд 5</vt:lpstr>
      <vt:lpstr>Рисование пальчиками</vt:lpstr>
      <vt:lpstr>Слайд 7</vt:lpstr>
      <vt:lpstr>Слайд 8</vt:lpstr>
      <vt:lpstr>Рисование ладошкой</vt:lpstr>
      <vt:lpstr>Слайд 10</vt:lpstr>
      <vt:lpstr>Слайд 11</vt:lpstr>
      <vt:lpstr>Слайд 12</vt:lpstr>
      <vt:lpstr>Слайд 13</vt:lpstr>
      <vt:lpstr>Слайд 14</vt:lpstr>
      <vt:lpstr>Результат моей работы  в данном направлении </vt:lpstr>
      <vt:lpstr>НАШИ ДОСТИЖЕНИЯ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«Юные волшебники»</dc:title>
  <dc:creator>Виктория</dc:creator>
  <cp:lastModifiedBy>Физеотерапия</cp:lastModifiedBy>
  <cp:revision>34</cp:revision>
  <dcterms:created xsi:type="dcterms:W3CDTF">2013-04-24T08:05:33Z</dcterms:created>
  <dcterms:modified xsi:type="dcterms:W3CDTF">2018-05-31T12:58:11Z</dcterms:modified>
</cp:coreProperties>
</file>